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8" r:id="rId11"/>
    <p:sldId id="286" r:id="rId12"/>
    <p:sldId id="279" r:id="rId13"/>
    <p:sldId id="263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65" r:id="rId22"/>
    <p:sldId id="266" r:id="rId23"/>
    <p:sldId id="275" r:id="rId24"/>
    <p:sldId id="277" r:id="rId25"/>
    <p:sldId id="278" r:id="rId26"/>
    <p:sldId id="276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87" autoAdjust="0"/>
  </p:normalViewPr>
  <p:slideViewPr>
    <p:cSldViewPr>
      <p:cViewPr varScale="1">
        <p:scale>
          <a:sx n="72" d="100"/>
          <a:sy n="72" d="100"/>
        </p:scale>
        <p:origin x="-8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9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371741-CB0E-47BA-A195-6C0F24FED495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33E615-9259-4BE3-8440-7F0C623E5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DE613-7AB8-481B-9AAC-9C8D88F8168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BDDADC-64FE-4405-B1E5-5C08990F726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E9C23-0DE3-4163-99AD-CBFE34F9025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70B20-15DD-45F0-8FDA-5090E529EDB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082559-DF36-47CC-8A03-70F598F7BED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0C8FD7-A68B-4A4E-B995-DE0B7125F0B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EEE01-EA0C-49BF-8DC3-5297064D45A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AC8132-5BDD-4D1E-B6E8-7B056981773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1FA1E3-DE03-4084-95D9-F043DDB5E49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ADD6AF-4ACE-4CEA-94D8-15D13492B02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BF734-586B-4E29-9DB0-A4980813A77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28E58-D087-4DD3-A95B-514F67FBFDD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9F0DB-136F-4D32-B4AA-B1157EA6128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1AB215-713C-49CD-B413-994A23AB29C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F294DE-8987-4871-BFEA-108201261A4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B45285-8F25-41E7-8F24-28C88097567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085513-1756-4121-97AB-39E06F974F2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FB7BA5-C7CA-43C8-8079-7A393CCC752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F2071-0446-4266-B859-CB2251628A2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2422C-D827-4512-85C6-D508BD6230C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958002-271A-4946-AD4D-28529EA50A3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E5958F-68F4-4D34-9A5B-C121A31441F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7B795-9684-452D-B396-4936FB66B55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74E8C-85B8-42F8-A226-A4B62B429A2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24FB9F-DB25-4181-A090-6FE81726CD4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87AFC-C154-430E-ADDA-08430ABB0C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6DD3C1-90C5-424C-B5A8-EF9EB71B368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B3B8-3AAB-4F45-94C5-9189EAB37A8D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55B2-763A-4D72-9D2A-9E9EB4F8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1297-0A2A-4978-9A38-727BC0CAF17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1AED-EE33-4293-B43D-6F4AEA81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4F6E-8BEF-4BBA-A665-4E85CE5BDA5B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8E58-0D98-4622-884A-934879295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9441-BD21-40EB-B5D1-D8BF2F17AF68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521F-FDC8-4103-9DF5-21C7B347A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DAE8-27EF-4A3C-863F-F1085B8144B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EB57-BA1B-496F-B342-95F2FE07F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3ED8-B002-4C10-A26E-90C24B0DEFCF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1AF3-7805-4F4E-BE7F-3F40DBD4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CDEB-386C-46D7-B734-4FCE9F62B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145A-062C-4E35-9B7E-EEAEE3501F46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2FC6-7EFD-4A5C-B1BE-BFBA714BD33E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3DFB-F1B0-4E00-B87C-15264559F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2E7F-DFE2-492A-9BA8-05EB77A81133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5287-EB2D-4269-AFA6-FA4A5384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9020-0559-4142-B046-EC109F9DD7A0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90D-6B2F-410E-92DA-7F9EA77B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AE4A5-0641-4CDA-AB06-5F4BF3FD4722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BC56-5FC3-4D79-8868-0E4F7E987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14922B-3F23-4206-BFD5-D463E301D3D7}" type="datetimeFigureOut">
              <a:rPr lang="en-US"/>
              <a:pPr>
                <a:defRPr/>
              </a:pPr>
              <a:t>10/20/2010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B63EEC-4E8A-4CFA-B95D-10EE7AB0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63" r:id="rId2"/>
    <p:sldLayoutId id="2147483872" r:id="rId3"/>
    <p:sldLayoutId id="2147483864" r:id="rId4"/>
    <p:sldLayoutId id="2147483873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Merton D. Finkler, </a:t>
            </a:r>
            <a:r>
              <a:rPr lang="en-US" dirty="0" err="1" smtClean="0"/>
              <a:t>Ph.D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Lawrence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October 20, 2010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The Great Recession vs. The Great 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“The world is currently undergoing an economic shock every bit as big as the Great Depression shock of 1929-30. Looking just at the US leads one to overlook how alarming the current situation is even in comparison with 1929-30.”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“The good news, of course, is that the policy response is very different. The question now is whether that policy response will work. “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err="1" smtClean="0"/>
              <a:t>Eichengreen</a:t>
            </a:r>
            <a:r>
              <a:rPr smtClean="0"/>
              <a:t> and O’Rourke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/>
              <a:t>Jeff Frankel’s Portrait of  the 2008 – </a:t>
            </a:r>
            <a:br>
              <a:rPr smtClean="0"/>
            </a:br>
            <a:r>
              <a:rPr smtClean="0"/>
              <a:t>U.S. Financial Crisis</a:t>
            </a:r>
            <a:endParaRPr/>
          </a:p>
        </p:txBody>
      </p:sp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19200"/>
            <a:ext cx="8610600" cy="5410200"/>
          </a:xfr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U.S. 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8382000" cy="5486400"/>
          </a:xfrm>
          <a:noFill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Unemployment Rates vs. Interwar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8458200" cy="5257800"/>
          </a:xfrm>
          <a:noFill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Unemployment Rates – Post WWII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Borrowing trends have been modestly changed</a:t>
            </a:r>
          </a:p>
          <a:p>
            <a:pPr lvl="1" eaLnBrk="1" hangingPunct="1"/>
            <a:r>
              <a:rPr lang="en-US" smtClean="0"/>
              <a:t>Public sector borrowing replaced private sector borrowing</a:t>
            </a:r>
          </a:p>
          <a:p>
            <a:pPr eaLnBrk="1" hangingPunct="1"/>
            <a:r>
              <a:rPr lang="en-US" smtClean="0"/>
              <a:t>1930s –policies introduced</a:t>
            </a:r>
          </a:p>
          <a:p>
            <a:pPr lvl="1" eaLnBrk="1" hangingPunct="1"/>
            <a:r>
              <a:rPr lang="en-US" smtClean="0"/>
              <a:t>Deposit insurance  (FDIC)</a:t>
            </a:r>
          </a:p>
          <a:p>
            <a:pPr lvl="1" eaLnBrk="1" hangingPunct="1"/>
            <a:r>
              <a:rPr lang="en-US" smtClean="0"/>
              <a:t>Separation of depository and investment segments of banking (Glass-Steagall Act)</a:t>
            </a:r>
          </a:p>
          <a:p>
            <a:pPr lvl="1" eaLnBrk="1" hangingPunct="1"/>
            <a:r>
              <a:rPr lang="en-US" smtClean="0"/>
              <a:t>Bank regulation</a:t>
            </a:r>
          </a:p>
          <a:p>
            <a:pPr lvl="1" eaLnBrk="1" hangingPunct="1"/>
            <a:r>
              <a:rPr lang="en-US" smtClean="0"/>
              <a:t>Expanded Federal Reserve Bank powers</a:t>
            </a:r>
          </a:p>
          <a:p>
            <a:pPr lvl="1" eaLnBrk="1" hangingPunct="1"/>
            <a:r>
              <a:rPr lang="en-US" smtClean="0"/>
              <a:t>Creation of the Securities and Exchange Commission</a:t>
            </a:r>
          </a:p>
          <a:p>
            <a:pPr lvl="1" eaLnBrk="1" hangingPunct="1"/>
            <a:endParaRPr 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Unsustainable Borrowing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Deposit Insurance – encourages savers to give less scrutiny to their deposits.</a:t>
            </a:r>
          </a:p>
          <a:p>
            <a:pPr eaLnBrk="1" hangingPunct="1"/>
            <a:r>
              <a:rPr lang="en-US" smtClean="0"/>
              <a:t>7 different agencies regulate financial products → investors shop for most favorable domain.  Only one agency eliminated and a new one added.</a:t>
            </a:r>
          </a:p>
          <a:p>
            <a:pPr eaLnBrk="1" hangingPunct="1"/>
            <a:r>
              <a:rPr lang="en-US" smtClean="0"/>
              <a:t>SEC loosened the rules for capital requirements in 1999 and 2004</a:t>
            </a:r>
          </a:p>
          <a:p>
            <a:pPr eaLnBrk="1" hangingPunct="1"/>
            <a:r>
              <a:rPr lang="en-US" smtClean="0"/>
              <a:t>Capital flows are huge and hard to track </a:t>
            </a:r>
          </a:p>
          <a:p>
            <a:pPr eaLnBrk="1" hangingPunct="1"/>
            <a:r>
              <a:rPr lang="en-US" smtClean="0"/>
              <a:t>Dodd-Frank bill does not provide clarity as to how incentives will change for either lenders or borrowers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Regulatory Morass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Trade policy – Smoot Hawley Tariff Act (1930) led to huge tariffs which reduced income and jobs in all participating countries</a:t>
            </a:r>
          </a:p>
          <a:p>
            <a:pPr eaLnBrk="1" hangingPunct="1"/>
            <a:r>
              <a:rPr lang="en-US" smtClean="0"/>
              <a:t>Buy American provisions in the 2009 stimulus generated a negative reaction in Canada &amp; Europe</a:t>
            </a:r>
          </a:p>
          <a:p>
            <a:pPr eaLnBrk="1" hangingPunct="1"/>
            <a:r>
              <a:rPr lang="en-US" smtClean="0"/>
              <a:t>Tariffs on tires and steel do little to help the economy – just political cover</a:t>
            </a:r>
          </a:p>
          <a:p>
            <a:pPr eaLnBrk="1" hangingPunct="1"/>
            <a:r>
              <a:rPr lang="en-US" smtClean="0"/>
              <a:t>Protectionism has not been as pervasive but rides just below the political surface. </a:t>
            </a:r>
          </a:p>
          <a:p>
            <a:pPr eaLnBrk="1" hangingPunct="1"/>
            <a:r>
              <a:rPr lang="en-US" smtClean="0"/>
              <a:t>Competitive devaluations will not yield global stability</a:t>
            </a:r>
          </a:p>
          <a:p>
            <a:pPr eaLnBrk="1" hangingPunct="1"/>
            <a:endParaRPr lang="en-US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Trade Policy Parallels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BDI measures the demand for shipping capacity versus the supply of dry bulk carriers through a shipping price index.</a:t>
            </a:r>
          </a:p>
          <a:p>
            <a:pPr eaLnBrk="1" hangingPunct="1"/>
            <a:r>
              <a:rPr lang="en-US" smtClean="0"/>
              <a:t>Supply of carriers responds slowly so short term movements reflect demand for shipping – strongly correlated with trade</a:t>
            </a:r>
          </a:p>
          <a:p>
            <a:pPr eaLnBrk="1" hangingPunct="1"/>
            <a:r>
              <a:rPr lang="en-US" smtClean="0"/>
              <a:t>BDI reflects actual goods movement and thus does not contain speculative or political agendas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Baltic Dry Index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Baltic Dry Index</a:t>
            </a:r>
          </a:p>
        </p:txBody>
      </p:sp>
      <p:pic>
        <p:nvPicPr>
          <p:cNvPr id="23555" name="Content Placeholder 4" descr="bd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95400"/>
            <a:ext cx="85344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Key Indicators</a:t>
            </a:r>
          </a:p>
          <a:p>
            <a:pPr lvl="1" eaLnBrk="1" hangingPunct="1"/>
            <a:r>
              <a:rPr lang="en-US" smtClean="0"/>
              <a:t>World</a:t>
            </a:r>
          </a:p>
          <a:p>
            <a:pPr lvl="1" eaLnBrk="1" hangingPunct="1"/>
            <a:r>
              <a:rPr lang="en-US" smtClean="0"/>
              <a:t>US</a:t>
            </a:r>
          </a:p>
          <a:p>
            <a:pPr eaLnBrk="1" hangingPunct="1"/>
            <a:r>
              <a:rPr lang="en-US" smtClean="0"/>
              <a:t>Lessons to be Learned</a:t>
            </a:r>
          </a:p>
          <a:p>
            <a:pPr lvl="1" eaLnBrk="1" hangingPunct="1"/>
            <a:r>
              <a:rPr lang="en-US" smtClean="0"/>
              <a:t>How to prevent recessions from turning into depressions</a:t>
            </a:r>
          </a:p>
          <a:p>
            <a:pPr lvl="1" eaLnBrk="1" hangingPunct="1"/>
            <a:r>
              <a:rPr lang="en-US" smtClean="0"/>
              <a:t>How to prevent financial crises from infecting the entire economy</a:t>
            </a:r>
          </a:p>
          <a:p>
            <a:pPr eaLnBrk="1" hangingPunct="1"/>
            <a:r>
              <a:rPr lang="en-US" smtClean="0"/>
              <a:t>This Time is Different (NOT!)</a:t>
            </a:r>
          </a:p>
          <a:p>
            <a:pPr lvl="1" eaLnBrk="1" hangingPunct="1"/>
            <a:r>
              <a:rPr lang="en-US" smtClean="0"/>
              <a:t>Financial crises do not feature quick recoveries</a:t>
            </a:r>
          </a:p>
          <a:p>
            <a:pPr lvl="1" eaLnBrk="1" hangingPunct="1"/>
            <a:r>
              <a:rPr lang="en-US" smtClean="0"/>
              <a:t>Fundamental change is required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early 1930s, US served as a creditor to Europe (Germany in particular) and fueled an unsustainable boom</a:t>
            </a:r>
          </a:p>
          <a:p>
            <a:pPr eaLnBrk="1" hangingPunct="1"/>
            <a:r>
              <a:rPr lang="en-US" smtClean="0"/>
              <a:t>Gold Standard inhibited exchange rate adjustments</a:t>
            </a:r>
          </a:p>
          <a:p>
            <a:pPr eaLnBrk="1" hangingPunct="1"/>
            <a:r>
              <a:rPr lang="en-US" smtClean="0"/>
              <a:t>In the 00s, China served as a creditor to the US and helped fuel an unsustainable boom</a:t>
            </a:r>
          </a:p>
          <a:p>
            <a:pPr eaLnBrk="1" hangingPunct="1"/>
            <a:r>
              <a:rPr lang="en-US" smtClean="0"/>
              <a:t>Relatively stable exchange rates meant “real adjustments” rather than monetary ones</a:t>
            </a:r>
          </a:p>
          <a:p>
            <a:pPr eaLnBrk="1" hangingPunct="1"/>
            <a:r>
              <a:rPr lang="en-US" smtClean="0"/>
              <a:t>Few are willing to allow their currencies to appreciate; all want to be net exporters.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Global Capital Flows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smtClean="0"/>
              <a:t>Keynes’s contribution:  Replace the decline in private aggregate demand with increased public spending (and debt)</a:t>
            </a:r>
          </a:p>
          <a:p>
            <a:pPr eaLnBrk="1" hangingPunct="1"/>
            <a:r>
              <a:rPr lang="en-US" smtClean="0"/>
              <a:t>Friedman’s contribution:  Keep the stock of money in circulation from declining to ensure that monetary liquidity is maintained</a:t>
            </a:r>
          </a:p>
          <a:p>
            <a:pPr eaLnBrk="1" hangingPunct="1"/>
            <a:r>
              <a:rPr lang="en-US" smtClean="0"/>
              <a:t>These lessons have been learned and applied</a:t>
            </a:r>
          </a:p>
          <a:p>
            <a:pPr eaLnBrk="1" hangingPunct="1"/>
            <a:r>
              <a:rPr lang="en-US" smtClean="0"/>
              <a:t>Debates about “how much?” and for “how long?” persist – no consensus has been reached amongst economists</a:t>
            </a:r>
          </a:p>
          <a:p>
            <a:pPr eaLnBrk="1" hangingPunct="1"/>
            <a:r>
              <a:rPr lang="en-US" smtClean="0"/>
              <a:t>Tradeoffs between short term and long term economic consequences have been hidden.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Lessons to be Learned – Aggregate Demand Management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Recognize that bank (financial) panics reflect deteriorating balance sheets and potential insolvency</a:t>
            </a:r>
          </a:p>
          <a:p>
            <a:pPr eaLnBrk="1" hangingPunct="1"/>
            <a:r>
              <a:rPr lang="en-US" smtClean="0"/>
              <a:t>Do not treat insolvency as equivalent to a lack of cash flow (or liquidity)</a:t>
            </a:r>
          </a:p>
          <a:p>
            <a:pPr eaLnBrk="1" hangingPunct="1"/>
            <a:r>
              <a:rPr lang="en-US" smtClean="0"/>
              <a:t>Too much borrowing – unsustainable debt service – cannot be corrected by more borrowing</a:t>
            </a:r>
          </a:p>
          <a:p>
            <a:pPr eaLnBrk="1" hangingPunct="1"/>
            <a:r>
              <a:rPr lang="en-US" smtClean="0"/>
              <a:t>A fundamental change in lending and borrowing behavior is needed.</a:t>
            </a:r>
          </a:p>
          <a:p>
            <a:pPr eaLnBrk="1" hangingPunct="1"/>
            <a:r>
              <a:rPr lang="en-US" smtClean="0"/>
              <a:t>Tax policy still encourages borrowing. It does not sufficiently encourage long term investing.</a:t>
            </a:r>
          </a:p>
          <a:p>
            <a:pPr eaLnBrk="1" hangingPunct="1"/>
            <a:r>
              <a:rPr lang="en-US" smtClean="0"/>
              <a:t>Low real interest rates encourage borrowing and discourage savings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Lessons to be Learned:</a:t>
            </a:r>
            <a:br>
              <a:rPr smtClean="0"/>
            </a:br>
            <a:r>
              <a:rPr smtClean="0"/>
              <a:t>Financial Panic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Magnitude of capital flows is huge and not easily controlled.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Domestic financial reform made some progress, but turf wars and rent seeking inhibit constructive reform.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Global financial reform awaits a response to the change in reserve holdings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East Asian countries deserve a seat at the table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Dodd- Frank provided a partial solution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Basil III will increase capital requirement over time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“Too Big to Fail” has not been addressed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Financial Reforms Challenges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McKinsey Report – suggests that many countries have unsustainable debt levels in many sectors</a:t>
            </a:r>
          </a:p>
          <a:p>
            <a:pPr eaLnBrk="1" hangingPunct="1"/>
            <a:r>
              <a:rPr lang="en-US" smtClean="0"/>
              <a:t>PIGS or is it PIIGS can’t fly (or sustain growth)</a:t>
            </a:r>
          </a:p>
          <a:p>
            <a:pPr lvl="1" eaLnBrk="1" hangingPunct="1"/>
            <a:r>
              <a:rPr lang="en-US" smtClean="0"/>
              <a:t>Portugal, Ireland, Italy, Greece, and Spain</a:t>
            </a:r>
          </a:p>
          <a:p>
            <a:pPr lvl="1" eaLnBrk="1" hangingPunct="1"/>
            <a:r>
              <a:rPr lang="en-US" smtClean="0"/>
              <a:t>Only Ireland seems to have “bit the bullet” but turnaround has yet to occur.</a:t>
            </a:r>
          </a:p>
          <a:p>
            <a:pPr eaLnBrk="1" hangingPunct="1"/>
            <a:r>
              <a:rPr lang="en-US" smtClean="0"/>
              <a:t>Deleveraging has just begun</a:t>
            </a:r>
          </a:p>
          <a:p>
            <a:pPr lvl="1" eaLnBrk="1" hangingPunct="1"/>
            <a:r>
              <a:rPr lang="en-US" smtClean="0"/>
              <a:t>Total Credit to GDP (QII 2010) has fallen to 357% from 375%</a:t>
            </a:r>
          </a:p>
          <a:p>
            <a:pPr lvl="1" eaLnBrk="1" hangingPunct="1"/>
            <a:r>
              <a:rPr lang="en-US" smtClean="0"/>
              <a:t>Household Credit to GDP has fallen 8% (back to 2004 levels)</a:t>
            </a:r>
          </a:p>
          <a:p>
            <a:pPr lvl="1" eaLnBrk="1" hangingPunct="1"/>
            <a:r>
              <a:rPr lang="en-US" smtClean="0"/>
              <a:t>Home mortgages have fallen from 104% to 96% of GDP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Digging out of Debt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8534400" cy="5181600"/>
          </a:xfrm>
          <a:noFill/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Deleveraging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“Excessive debt accumulation, whether it be by the government, banks, corporations, or consumers, often poses greater systemic risks than it seems during a boom.”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“Such large-scale debt buildups pose risks because they make an economy vulnerable to crises of </a:t>
            </a:r>
            <a:r>
              <a:rPr lang="en-US" sz="2400" b="1" dirty="0" smtClean="0"/>
              <a:t>confidence</a:t>
            </a:r>
            <a:r>
              <a:rPr lang="en-US" sz="2400" dirty="0" smtClean="0"/>
              <a:t>, particularly when debt is short term and needs to be constantly refinanced.”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Highly leveraged economies “can seem to be merrily rolling along for an extended period, when </a:t>
            </a:r>
            <a:r>
              <a:rPr lang="en-US" sz="2400" b="1" dirty="0" smtClean="0"/>
              <a:t>bang! -</a:t>
            </a:r>
            <a:r>
              <a:rPr lang="en-US" sz="2400" dirty="0" smtClean="0"/>
              <a:t> confidence collapses, lenders disappear, and a crisis hits.“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Eight centuries of experience suggests this time is not different.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Once  Government Debt/GDP exceeds 90%, GDP growth drops by 1%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Financial crisis generated recessions take longer to emerge from than non-financial crises.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This Time is Different (NOT!) –</a:t>
            </a:r>
            <a:br>
              <a:rPr smtClean="0"/>
            </a:br>
            <a:r>
              <a:rPr smtClean="0"/>
              <a:t>C</a:t>
            </a:r>
            <a:r>
              <a:rPr sz="2800" smtClean="0"/>
              <a:t>armen Reinhart and Kenneth </a:t>
            </a:r>
            <a:r>
              <a:rPr sz="2800" err="1" smtClean="0"/>
              <a:t>Rogoff</a:t>
            </a:r>
            <a:endParaRPr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This recession is different than others U.S. has experienced since WWII – balance sheets and insolvency mean FP and MP aren’t enough.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Total Debt/ GDP ratios are high across the developed world (but not emerging markets except for eastern Europe)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Financial reform – US and globally – needs to happen but very difficult politically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Deleveraging must be a central ingredient of sustainable long term growth for industrialized world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We should not expect a quick economic recovery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Uncertainty inhibits discovery of a “New Normal” – a sustainable rate of economic growth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Crises of confidence might be periodic and could undermine short term efforts to stabilize economies.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Politics remain focused on short term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Left wants new programs and new taxes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Right wants lower taxes and continued subsidies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Neither side is willing to address tradeoffs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Europeans seem more willing to tackle fiscal burdens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Final Comments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768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We will muddle through but not without bouts of reduced confidence and economic instability.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U.S.  seems to want the Federal Reserve to solve its structural problems with money creation.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Labor Market conditions won’t improve until its more attractive to hire those who were employed in servicing the credit boom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Cheap capital and relatively expensive labor makes the adjustment  slow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R &amp; R’s study suggests that financial panics take seven years for a full recover. Given our debt levels, we have miles to go before we can rest.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Final Comments (Continued)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3500" smtClean="0"/>
              <a:t>World industrial output</a:t>
            </a:r>
          </a:p>
          <a:p>
            <a:pPr eaLnBrk="1" hangingPunct="1">
              <a:buFont typeface="Arial" charset="0"/>
              <a:buChar char="•"/>
            </a:pPr>
            <a:r>
              <a:rPr lang="en-US" sz="3500" smtClean="0"/>
              <a:t>World stock markets</a:t>
            </a:r>
          </a:p>
          <a:p>
            <a:pPr eaLnBrk="1" hangingPunct="1">
              <a:buFont typeface="Arial" charset="0"/>
              <a:buChar char="•"/>
            </a:pPr>
            <a:r>
              <a:rPr lang="en-US" sz="3500" smtClean="0"/>
              <a:t>World trade</a:t>
            </a:r>
          </a:p>
          <a:p>
            <a:pPr eaLnBrk="1" hangingPunct="1">
              <a:buFont typeface="Arial" charset="0"/>
              <a:buChar char="•"/>
            </a:pPr>
            <a:r>
              <a:rPr lang="en-US" sz="3500" smtClean="0"/>
              <a:t>Central bank rates</a:t>
            </a:r>
          </a:p>
          <a:p>
            <a:pPr eaLnBrk="1" hangingPunct="1">
              <a:buFont typeface="Arial" charset="0"/>
              <a:buChar char="•"/>
            </a:pPr>
            <a:r>
              <a:rPr lang="en-US" sz="3500" smtClean="0"/>
              <a:t>Governmental Budgets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r>
              <a:rPr lang="en-US" sz="2400" smtClean="0"/>
              <a:t>Sources:  Eichengreen and O’Rourke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Key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524000"/>
            <a:ext cx="7010400" cy="4800600"/>
          </a:xfrm>
          <a:noFill/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World Industrial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8458200" cy="5181600"/>
          </a:xfr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World Stock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447800"/>
            <a:ext cx="7696200" cy="5029200"/>
          </a:xfrm>
          <a:noFill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International Trade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371600"/>
            <a:ext cx="8382000" cy="5257800"/>
          </a:xfrm>
          <a:noFill/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Industrial Output by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8382000" cy="4495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Central Bank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8382000" cy="52578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Governmental Budget Surpluses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442</TotalTime>
  <Words>1302</Words>
  <Application>Microsoft Office PowerPoint</Application>
  <PresentationFormat>On-screen Show (4:3)</PresentationFormat>
  <Paragraphs>152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Constantia</vt:lpstr>
      <vt:lpstr>Wingdings 2</vt:lpstr>
      <vt:lpstr>Calibri</vt:lpstr>
      <vt:lpstr>Paper</vt:lpstr>
      <vt:lpstr>The Great Recession vs. The Great Depression</vt:lpstr>
      <vt:lpstr>Outline</vt:lpstr>
      <vt:lpstr>Key indicators</vt:lpstr>
      <vt:lpstr>World Industrial Output</vt:lpstr>
      <vt:lpstr>World Stock Markets</vt:lpstr>
      <vt:lpstr>International Trade</vt:lpstr>
      <vt:lpstr>Industrial Output by Country</vt:lpstr>
      <vt:lpstr>Central Bank Policy</vt:lpstr>
      <vt:lpstr>Governmental Budget Surpluses</vt:lpstr>
      <vt:lpstr>Eichengreen and O’Rourke Summary</vt:lpstr>
      <vt:lpstr>Jeff Frankel’s Portrait of  the 2008 –  U.S. Financial Crisis</vt:lpstr>
      <vt:lpstr>U.S. Debt</vt:lpstr>
      <vt:lpstr>Unemployment Rates vs. Interwar</vt:lpstr>
      <vt:lpstr>Unemployment Rates – Post WWII</vt:lpstr>
      <vt:lpstr>Unsustainable Borrowing</vt:lpstr>
      <vt:lpstr>Regulatory Morass</vt:lpstr>
      <vt:lpstr>Trade Policy Parallels</vt:lpstr>
      <vt:lpstr>Baltic Dry Index</vt:lpstr>
      <vt:lpstr>Baltic Dry Index</vt:lpstr>
      <vt:lpstr>Global Capital Flows</vt:lpstr>
      <vt:lpstr>Lessons to be Learned – Aggregate Demand Management</vt:lpstr>
      <vt:lpstr>Lessons to be Learned: Financial Panic</vt:lpstr>
      <vt:lpstr>Financial Reforms Challenges</vt:lpstr>
      <vt:lpstr>Digging out of Debt</vt:lpstr>
      <vt:lpstr>Deleveraging</vt:lpstr>
      <vt:lpstr>This Time is Different (NOT!) – Carmen Reinhart and Kenneth Rogoff</vt:lpstr>
      <vt:lpstr>Summary</vt:lpstr>
      <vt:lpstr>Final Comments </vt:lpstr>
      <vt:lpstr>Final Comments (Continued)</vt:lpstr>
    </vt:vector>
  </TitlesOfParts>
  <Company>Lawrence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Recession vs. The Great Depression</dc:title>
  <dc:creator>finklerm</dc:creator>
  <cp:lastModifiedBy>Administrator</cp:lastModifiedBy>
  <cp:revision>49</cp:revision>
  <dcterms:created xsi:type="dcterms:W3CDTF">2010-02-03T21:44:49Z</dcterms:created>
  <dcterms:modified xsi:type="dcterms:W3CDTF">2010-10-20T15:42:28Z</dcterms:modified>
</cp:coreProperties>
</file>